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-1194" y="-36"/>
      </p:cViewPr>
      <p:guideLst>
        <p:guide orient="horz" pos="283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72842"/>
            <a:ext cx="10363200" cy="3133172"/>
          </a:xfrm>
        </p:spPr>
        <p:txBody>
          <a:bodyPr anchor="b"/>
          <a:lstStyle>
            <a:lvl1pPr algn="ctr">
              <a:defRPr sz="787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26842"/>
            <a:ext cx="9144000" cy="2172804"/>
          </a:xfrm>
        </p:spPr>
        <p:txBody>
          <a:bodyPr/>
          <a:lstStyle>
            <a:lvl1pPr marL="0" indent="0" algn="ctr">
              <a:buNone/>
              <a:defRPr sz="3150"/>
            </a:lvl1pPr>
            <a:lvl2pPr marL="599984" indent="0" algn="ctr">
              <a:buNone/>
              <a:defRPr sz="2625"/>
            </a:lvl2pPr>
            <a:lvl3pPr marL="1199967" indent="0" algn="ctr">
              <a:buNone/>
              <a:defRPr sz="2362"/>
            </a:lvl3pPr>
            <a:lvl4pPr marL="1799951" indent="0" algn="ctr">
              <a:buNone/>
              <a:defRPr sz="2100"/>
            </a:lvl4pPr>
            <a:lvl5pPr marL="2399934" indent="0" algn="ctr">
              <a:buNone/>
              <a:defRPr sz="2100"/>
            </a:lvl5pPr>
            <a:lvl6pPr marL="2999918" indent="0" algn="ctr">
              <a:buNone/>
              <a:defRPr sz="2100"/>
            </a:lvl6pPr>
            <a:lvl7pPr marL="3599901" indent="0" algn="ctr">
              <a:buNone/>
              <a:defRPr sz="2100"/>
            </a:lvl7pPr>
            <a:lvl8pPr marL="4199885" indent="0" algn="ctr">
              <a:buNone/>
              <a:defRPr sz="2100"/>
            </a:lvl8pPr>
            <a:lvl9pPr marL="4799868" indent="0" algn="ctr">
              <a:buNone/>
              <a:defRPr sz="21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078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165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79142"/>
            <a:ext cx="2628900" cy="76266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79142"/>
            <a:ext cx="7734300" cy="762669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049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29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43638"/>
            <a:ext cx="10515600" cy="3743557"/>
          </a:xfrm>
        </p:spPr>
        <p:txBody>
          <a:bodyPr anchor="b"/>
          <a:lstStyle>
            <a:lvl1pPr>
              <a:defRPr sz="787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022610"/>
            <a:ext cx="10515600" cy="1968648"/>
          </a:xfrm>
        </p:spPr>
        <p:txBody>
          <a:bodyPr/>
          <a:lstStyle>
            <a:lvl1pPr marL="0" indent="0">
              <a:buNone/>
              <a:defRPr sz="3150">
                <a:solidFill>
                  <a:schemeClr val="tx1"/>
                </a:solidFill>
              </a:defRPr>
            </a:lvl1pPr>
            <a:lvl2pPr marL="599984" indent="0">
              <a:buNone/>
              <a:defRPr sz="2625">
                <a:solidFill>
                  <a:schemeClr val="tx1">
                    <a:tint val="75000"/>
                  </a:schemeClr>
                </a:solidFill>
              </a:defRPr>
            </a:lvl2pPr>
            <a:lvl3pPr marL="1199967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3pPr>
            <a:lvl4pPr marL="17999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3999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9999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5999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199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79986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7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95710"/>
            <a:ext cx="5181600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95710"/>
            <a:ext cx="5181600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38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79144"/>
            <a:ext cx="10515600" cy="1739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06137"/>
            <a:ext cx="5157787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287331"/>
            <a:ext cx="5157787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06137"/>
            <a:ext cx="5183188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287331"/>
            <a:ext cx="5183188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354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159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502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99969"/>
            <a:ext cx="3932237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295769"/>
            <a:ext cx="6172200" cy="6395505"/>
          </a:xfrm>
        </p:spPr>
        <p:txBody>
          <a:bodyPr/>
          <a:lstStyle>
            <a:lvl1pPr>
              <a:defRPr sz="4199"/>
            </a:lvl1pPr>
            <a:lvl2pPr>
              <a:defRPr sz="3674"/>
            </a:lvl2pPr>
            <a:lvl3pPr>
              <a:defRPr sz="3150"/>
            </a:lvl3pPr>
            <a:lvl4pPr>
              <a:defRPr sz="2625"/>
            </a:lvl4pPr>
            <a:lvl5pPr>
              <a:defRPr sz="2625"/>
            </a:lvl5pPr>
            <a:lvl6pPr>
              <a:defRPr sz="2625"/>
            </a:lvl6pPr>
            <a:lvl7pPr>
              <a:defRPr sz="2625"/>
            </a:lvl7pPr>
            <a:lvl8pPr>
              <a:defRPr sz="2625"/>
            </a:lvl8pPr>
            <a:lvl9pPr>
              <a:defRPr sz="26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699862"/>
            <a:ext cx="3932237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945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99969"/>
            <a:ext cx="3932237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295769"/>
            <a:ext cx="6172200" cy="6395505"/>
          </a:xfrm>
        </p:spPr>
        <p:txBody>
          <a:bodyPr anchor="t"/>
          <a:lstStyle>
            <a:lvl1pPr marL="0" indent="0">
              <a:buNone/>
              <a:defRPr sz="4199"/>
            </a:lvl1pPr>
            <a:lvl2pPr marL="599984" indent="0">
              <a:buNone/>
              <a:defRPr sz="3674"/>
            </a:lvl2pPr>
            <a:lvl3pPr marL="1199967" indent="0">
              <a:buNone/>
              <a:defRPr sz="3150"/>
            </a:lvl3pPr>
            <a:lvl4pPr marL="1799951" indent="0">
              <a:buNone/>
              <a:defRPr sz="2625"/>
            </a:lvl4pPr>
            <a:lvl5pPr marL="2399934" indent="0">
              <a:buNone/>
              <a:defRPr sz="2625"/>
            </a:lvl5pPr>
            <a:lvl6pPr marL="2999918" indent="0">
              <a:buNone/>
              <a:defRPr sz="2625"/>
            </a:lvl6pPr>
            <a:lvl7pPr marL="3599901" indent="0">
              <a:buNone/>
              <a:defRPr sz="2625"/>
            </a:lvl7pPr>
            <a:lvl8pPr marL="4199885" indent="0">
              <a:buNone/>
              <a:defRPr sz="2625"/>
            </a:lvl8pPr>
            <a:lvl9pPr marL="4799868" indent="0">
              <a:buNone/>
              <a:defRPr sz="26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699862"/>
            <a:ext cx="3932237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43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79144"/>
            <a:ext cx="10515600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95710"/>
            <a:ext cx="10515600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341240"/>
            <a:ext cx="2743200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5ED59-9419-417F-9DA2-6FFC1F59513F}" type="datetimeFigureOut">
              <a:rPr lang="es-MX" smtClean="0"/>
              <a:t>08/12/2020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341240"/>
            <a:ext cx="4114800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341240"/>
            <a:ext cx="2743200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932E3-63B9-4533-9AD5-A2B855BA43C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69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99967" rtl="0" eaLnBrk="1" latinLnBrk="0" hangingPunct="1">
        <a:lnSpc>
          <a:spcPct val="90000"/>
        </a:lnSpc>
        <a:spcBef>
          <a:spcPct val="0"/>
        </a:spcBef>
        <a:buNone/>
        <a:defRPr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92" indent="-299992" algn="l" defTabSz="119996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75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959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2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926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91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893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877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86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8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967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95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93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91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90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885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86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fiad.ens.uabc.mx/perch/resources/documents/cartas/TC/33529%20Ingl&#233;s%20I.pdf" TargetMode="External"/><Relationship Id="rId3" Type="http://schemas.openxmlformats.org/officeDocument/2006/relationships/hyperlink" Target="http://fiad.ens.uabc.mx/perch/resources/documents/cartas/TC/33523%20C%C3%A1lculo%20Diferencial.pdf" TargetMode="External"/><Relationship Id="rId7" Type="http://schemas.openxmlformats.org/officeDocument/2006/relationships/hyperlink" Target="http://fiad.ens.uabc.mx/perch/resources/documents/cartas/TC/33527%20Introducci&#243;n%20a%20la%20Ingenier&#237;a.pdf" TargetMode="External"/><Relationship Id="rId2" Type="http://schemas.openxmlformats.org/officeDocument/2006/relationships/hyperlink" Target="http://fiad.ens.uabc.mx/perch/resources/documents/cartas/TC/33528%20Desarrollo%20Profesional%20del%20Ingeniero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fiad.ens.uabc.mx/perch/resources/documents/cartas/TC/33526%20Comunicaci&#243;n%20Oral%20y%20Escrita.pdf" TargetMode="External"/><Relationship Id="rId5" Type="http://schemas.openxmlformats.org/officeDocument/2006/relationships/hyperlink" Target="http://fiad.ens.uabc.mx/perch/resources/documents/cartas/TC/33525%20Metodolog&#237;a%20de%20la%20Programaci&#243;n.pdf" TargetMode="External"/><Relationship Id="rId4" Type="http://schemas.openxmlformats.org/officeDocument/2006/relationships/hyperlink" Target="http://fiad.ens.uabc.mx/perch/resources/documents/cartas/TC/33524%20&#193;lgebra%20Superio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9C58C37A-5337-45AF-8E7C-02A4233A1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01966"/>
              </p:ext>
            </p:extLst>
          </p:nvPr>
        </p:nvGraphicFramePr>
        <p:xfrm>
          <a:off x="3179443" y="4517481"/>
          <a:ext cx="1188001" cy="5981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2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Fisicoquímica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66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2 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1 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75C037C6-420B-49C7-87FF-94B3B0A87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157843"/>
              </p:ext>
            </p:extLst>
          </p:nvPr>
        </p:nvGraphicFramePr>
        <p:xfrm>
          <a:off x="4675217" y="4516330"/>
          <a:ext cx="1188001" cy="624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254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Transferencia de Masa y Calor en Biosistemas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866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1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2 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1 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C1B6F954-9C1C-4DC8-99CF-230950213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590997"/>
              </p:ext>
            </p:extLst>
          </p:nvPr>
        </p:nvGraphicFramePr>
        <p:xfrm>
          <a:off x="6157779" y="2502090"/>
          <a:ext cx="1195521" cy="584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027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3129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3236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3129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4631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i="0" dirty="0">
                          <a:solidFill>
                            <a:schemeClr val="tx1"/>
                          </a:solidFill>
                          <a:effectLst/>
                        </a:rPr>
                        <a:t> Sistemas de Control</a:t>
                      </a:r>
                      <a:endParaRPr lang="es-MX" sz="12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98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886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C275B738-658F-4CDD-9291-3796EFF31D02}"/>
              </a:ext>
            </a:extLst>
          </p:cNvPr>
          <p:cNvSpPr txBox="1"/>
          <p:nvPr/>
        </p:nvSpPr>
        <p:spPr>
          <a:xfrm>
            <a:off x="257100" y="1224963"/>
            <a:ext cx="4133778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Etapa Básica </a:t>
            </a:r>
            <a:endParaRPr lang="es-MX" sz="1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09FFDCDB-0C45-4944-8EDA-B1BBCBF01AAE}"/>
              </a:ext>
            </a:extLst>
          </p:cNvPr>
          <p:cNvSpPr txBox="1"/>
          <p:nvPr/>
        </p:nvSpPr>
        <p:spPr>
          <a:xfrm>
            <a:off x="4696810" y="1224961"/>
            <a:ext cx="4142719" cy="246221"/>
          </a:xfrm>
          <a:prstGeom prst="rect">
            <a:avLst/>
          </a:prstGeom>
          <a:solidFill>
            <a:srgbClr val="00B050">
              <a:alpha val="58039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Etapa Disciplinaria  </a:t>
            </a:r>
            <a:endParaRPr lang="es-MX" sz="10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241954FF-4C90-4A90-A752-FB2D1DEDFBDE}"/>
              </a:ext>
            </a:extLst>
          </p:cNvPr>
          <p:cNvSpPr txBox="1"/>
          <p:nvPr/>
        </p:nvSpPr>
        <p:spPr>
          <a:xfrm>
            <a:off x="9074081" y="1224962"/>
            <a:ext cx="2793522" cy="246221"/>
          </a:xfrm>
          <a:prstGeom prst="rect">
            <a:avLst/>
          </a:prstGeom>
          <a:solidFill>
            <a:srgbClr val="F38C89"/>
          </a:solidFill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00" b="1"/>
            </a:lvl1pPr>
          </a:lstStyle>
          <a:p>
            <a:r>
              <a:rPr lang="es-MX" dirty="0"/>
              <a:t>Etapa Terminal 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12856A1A-F269-425D-8AEF-5C4EFD8CAC5A}"/>
              </a:ext>
            </a:extLst>
          </p:cNvPr>
          <p:cNvSpPr txBox="1"/>
          <p:nvPr/>
        </p:nvSpPr>
        <p:spPr>
          <a:xfrm>
            <a:off x="318541" y="7174462"/>
            <a:ext cx="936000" cy="307777"/>
          </a:xfrm>
          <a:prstGeom prst="rect">
            <a:avLst/>
          </a:prstGeom>
          <a:solidFill>
            <a:srgbClr val="FFF0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700" b="1" dirty="0"/>
              <a:t>Ciencias Económico-Administrativas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549DDE59-723E-490F-8F85-EAFB505CCB4D}"/>
              </a:ext>
            </a:extLst>
          </p:cNvPr>
          <p:cNvSpPr txBox="1"/>
          <p:nvPr/>
        </p:nvSpPr>
        <p:spPr>
          <a:xfrm>
            <a:off x="318542" y="6825444"/>
            <a:ext cx="936000" cy="309600"/>
          </a:xfrm>
          <a:prstGeom prst="rect">
            <a:avLst/>
          </a:prstGeom>
          <a:solidFill>
            <a:schemeClr val="accent4">
              <a:lumMod val="60000"/>
              <a:lumOff val="40000"/>
              <a:alpha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s-MX" sz="800" b="1" dirty="0"/>
              <a:t>Ciencias Básicas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283644B6-5654-4579-95DE-21D289B1777D}"/>
              </a:ext>
            </a:extLst>
          </p:cNvPr>
          <p:cNvSpPr txBox="1"/>
          <p:nvPr/>
        </p:nvSpPr>
        <p:spPr>
          <a:xfrm>
            <a:off x="1341472" y="7183936"/>
            <a:ext cx="936000" cy="309600"/>
          </a:xfrm>
          <a:prstGeom prst="rect">
            <a:avLst/>
          </a:prstGeom>
          <a:solidFill>
            <a:srgbClr val="FAC8AA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s-MX" sz="800" b="1" dirty="0"/>
              <a:t>Cultura y Tecnología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19D10823-7568-460E-880A-D0B5318B8C43}"/>
              </a:ext>
            </a:extLst>
          </p:cNvPr>
          <p:cNvSpPr txBox="1"/>
          <p:nvPr/>
        </p:nvSpPr>
        <p:spPr>
          <a:xfrm>
            <a:off x="1341032" y="6825444"/>
            <a:ext cx="936000" cy="309600"/>
          </a:xfrm>
          <a:prstGeom prst="rect">
            <a:avLst/>
          </a:prstGeom>
          <a:solidFill>
            <a:srgbClr val="B4C8E6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s-MX" sz="800" b="1" dirty="0"/>
              <a:t>Ciencias de la Ingeniería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F61D9170-5784-4F70-AC3E-D33A3007D981}"/>
              </a:ext>
            </a:extLst>
          </p:cNvPr>
          <p:cNvSpPr txBox="1"/>
          <p:nvPr/>
        </p:nvSpPr>
        <p:spPr>
          <a:xfrm>
            <a:off x="318535" y="7521746"/>
            <a:ext cx="936000" cy="338554"/>
          </a:xfrm>
          <a:prstGeom prst="rect">
            <a:avLst/>
          </a:prstGeom>
          <a:solidFill>
            <a:srgbClr val="EDBDC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/>
              <a:t>Ciencias Sociales y Humanidades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D796936A-219D-4847-8789-07BB20371D7F}"/>
              </a:ext>
            </a:extLst>
          </p:cNvPr>
          <p:cNvSpPr txBox="1"/>
          <p:nvPr/>
        </p:nvSpPr>
        <p:spPr>
          <a:xfrm>
            <a:off x="457139" y="6594906"/>
            <a:ext cx="1594792" cy="2000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700" b="1" dirty="0"/>
              <a:t>ÁREAS DE CONOCIMIENTO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771431AB-48A0-4AFB-88E5-1EBCD63CA4E6}"/>
              </a:ext>
            </a:extLst>
          </p:cNvPr>
          <p:cNvSpPr txBox="1"/>
          <p:nvPr/>
        </p:nvSpPr>
        <p:spPr>
          <a:xfrm>
            <a:off x="2553801" y="7099471"/>
            <a:ext cx="1014984" cy="5078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Unidad de Aprendizaje  Integradora </a:t>
            </a:r>
          </a:p>
        </p:txBody>
      </p:sp>
      <p:graphicFrame>
        <p:nvGraphicFramePr>
          <p:cNvPr id="17" name="Tabla 61">
            <a:extLst>
              <a:ext uri="{FF2B5EF4-FFF2-40B4-BE49-F238E27FC236}">
                <a16:creationId xmlns:a16="http://schemas.microsoft.com/office/drawing/2014/main" xmlns="" id="{BDFBB2DC-20EF-4286-8F1C-D24CFD43C6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05201"/>
              </p:ext>
            </p:extLst>
          </p:nvPr>
        </p:nvGraphicFramePr>
        <p:xfrm>
          <a:off x="1699232" y="5232506"/>
          <a:ext cx="1188001" cy="588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4509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Inglés II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8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1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18" name="Tabla 42">
            <a:extLst>
              <a:ext uri="{FF2B5EF4-FFF2-40B4-BE49-F238E27FC236}">
                <a16:creationId xmlns:a16="http://schemas.microsoft.com/office/drawing/2014/main" xmlns="" id="{7E169378-2FC7-4B3F-BF5D-B824717AF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476221"/>
              </p:ext>
            </p:extLst>
          </p:nvPr>
        </p:nvGraphicFramePr>
        <p:xfrm>
          <a:off x="9179230" y="3150752"/>
          <a:ext cx="1188001" cy="584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2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Instrumentación Biomédica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sp>
        <p:nvSpPr>
          <p:cNvPr id="19" name="CuadroTexto 87">
            <a:extLst>
              <a:ext uri="{FF2B5EF4-FFF2-40B4-BE49-F238E27FC236}">
                <a16:creationId xmlns:a16="http://schemas.microsoft.com/office/drawing/2014/main" xmlns="" id="{36FA9D1A-B312-4C79-B76B-683070913D2B}"/>
              </a:ext>
            </a:extLst>
          </p:cNvPr>
          <p:cNvSpPr txBox="1"/>
          <p:nvPr/>
        </p:nvSpPr>
        <p:spPr>
          <a:xfrm>
            <a:off x="9084248" y="7169125"/>
            <a:ext cx="2793522" cy="23083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b="1" dirty="0"/>
              <a:t>Prácticas Profesionales 10 CR</a:t>
            </a:r>
          </a:p>
        </p:txBody>
      </p:sp>
      <p:sp>
        <p:nvSpPr>
          <p:cNvPr id="20" name="CuadroTexto 87">
            <a:extLst>
              <a:ext uri="{FF2B5EF4-FFF2-40B4-BE49-F238E27FC236}">
                <a16:creationId xmlns:a16="http://schemas.microsoft.com/office/drawing/2014/main" xmlns="" id="{85CE7729-6D93-455E-9D54-DD67B15E9975}"/>
              </a:ext>
            </a:extLst>
          </p:cNvPr>
          <p:cNvSpPr txBox="1"/>
          <p:nvPr/>
        </p:nvSpPr>
        <p:spPr>
          <a:xfrm>
            <a:off x="9084930" y="7534163"/>
            <a:ext cx="2793522" cy="215444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800" b="1" dirty="0"/>
              <a:t>Proyecto de Vinculación con Valor en Créditos  2CR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8D887F3B-3DFF-4067-AE95-9BFDE31D10F5}"/>
              </a:ext>
            </a:extLst>
          </p:cNvPr>
          <p:cNvSpPr txBox="1"/>
          <p:nvPr/>
        </p:nvSpPr>
        <p:spPr>
          <a:xfrm>
            <a:off x="257103" y="1643052"/>
            <a:ext cx="115292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/>
              <a:t>                   I                                                        II                                                       III                                                       IV                                                       V                                                         VI                                                       VII                                                     VIII</a:t>
            </a:r>
          </a:p>
        </p:txBody>
      </p:sp>
      <p:graphicFrame>
        <p:nvGraphicFramePr>
          <p:cNvPr id="22" name="Tabla 61">
            <a:extLst>
              <a:ext uri="{FF2B5EF4-FFF2-40B4-BE49-F238E27FC236}">
                <a16:creationId xmlns:a16="http://schemas.microsoft.com/office/drawing/2014/main" xmlns="" id="{16022756-E851-4710-A048-9CA55F25C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903953"/>
              </p:ext>
            </p:extLst>
          </p:nvPr>
        </p:nvGraphicFramePr>
        <p:xfrm>
          <a:off x="259893" y="4507957"/>
          <a:ext cx="1188001" cy="630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2367">
                <a:tc gridSpan="4"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Desarrollo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 Profesional del Ingeniero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BD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1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23" name="Tabla 22">
            <a:extLst>
              <a:ext uri="{FF2B5EF4-FFF2-40B4-BE49-F238E27FC236}">
                <a16:creationId xmlns:a16="http://schemas.microsoft.com/office/drawing/2014/main" xmlns="" id="{AFE37941-3A5D-4AF0-898F-E2465CB57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193742"/>
              </p:ext>
            </p:extLst>
          </p:nvPr>
        </p:nvGraphicFramePr>
        <p:xfrm>
          <a:off x="4702564" y="1854308"/>
          <a:ext cx="1188001" cy="571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2115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Óptica y Acústica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0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9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5 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24" name="Tabla 23">
            <a:extLst>
              <a:ext uri="{FF2B5EF4-FFF2-40B4-BE49-F238E27FC236}">
                <a16:creationId xmlns:a16="http://schemas.microsoft.com/office/drawing/2014/main" xmlns="" id="{B5855C97-0C8D-49FE-A902-9DCFF2FD3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860903"/>
              </p:ext>
            </p:extLst>
          </p:nvPr>
        </p:nvGraphicFramePr>
        <p:xfrm>
          <a:off x="7651528" y="5901466"/>
          <a:ext cx="1188001" cy="578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5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Ingeniería Económica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25" name="Tabla 61">
            <a:extLst>
              <a:ext uri="{FF2B5EF4-FFF2-40B4-BE49-F238E27FC236}">
                <a16:creationId xmlns:a16="http://schemas.microsoft.com/office/drawing/2014/main" xmlns="" id="{24BFEC69-FEB9-42D5-AECE-3BA784F9BB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433450"/>
              </p:ext>
            </p:extLst>
          </p:nvPr>
        </p:nvGraphicFramePr>
        <p:xfrm>
          <a:off x="1718260" y="1845893"/>
          <a:ext cx="1188001" cy="599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985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Cálculo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Integral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0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68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26" name="Tabla 57">
            <a:extLst>
              <a:ext uri="{FF2B5EF4-FFF2-40B4-BE49-F238E27FC236}">
                <a16:creationId xmlns:a16="http://schemas.microsoft.com/office/drawing/2014/main" xmlns="" id="{692DF0EF-0B04-45DB-86EA-F7CC72E88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736414"/>
              </p:ext>
            </p:extLst>
          </p:nvPr>
        </p:nvGraphicFramePr>
        <p:xfrm>
          <a:off x="10693377" y="2505266"/>
          <a:ext cx="1188001" cy="584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6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Emprendimiento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Liderazgo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27" name="Tabla 61">
            <a:extLst>
              <a:ext uri="{FF2B5EF4-FFF2-40B4-BE49-F238E27FC236}">
                <a16:creationId xmlns:a16="http://schemas.microsoft.com/office/drawing/2014/main" xmlns="" id="{23C16E02-0E70-44BF-BB29-660C48F9A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855905"/>
              </p:ext>
            </p:extLst>
          </p:nvPr>
        </p:nvGraphicFramePr>
        <p:xfrm>
          <a:off x="266624" y="1847336"/>
          <a:ext cx="1188001" cy="611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6793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Cálculo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 Diferencial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1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28" name="Tabla 27">
            <a:extLst>
              <a:ext uri="{FF2B5EF4-FFF2-40B4-BE49-F238E27FC236}">
                <a16:creationId xmlns:a16="http://schemas.microsoft.com/office/drawing/2014/main" xmlns="" id="{685C9480-981B-444D-BA2C-53859A84B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60728"/>
              </p:ext>
            </p:extLst>
          </p:nvPr>
        </p:nvGraphicFramePr>
        <p:xfrm>
          <a:off x="3189743" y="1845893"/>
          <a:ext cx="1188001" cy="584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69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Ecuaciones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Diferenciales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29" name="Tabla 28">
            <a:extLst>
              <a:ext uri="{FF2B5EF4-FFF2-40B4-BE49-F238E27FC236}">
                <a16:creationId xmlns:a16="http://schemas.microsoft.com/office/drawing/2014/main" xmlns="" id="{F4732693-07A1-4A8A-99D1-8A0618918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659700"/>
              </p:ext>
            </p:extLst>
          </p:nvPr>
        </p:nvGraphicFramePr>
        <p:xfrm>
          <a:off x="4686178" y="2503781"/>
          <a:ext cx="1188001" cy="599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232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Principios de Mediciones Bioeléctricas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8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0" name="Tabla 29">
            <a:extLst>
              <a:ext uri="{FF2B5EF4-FFF2-40B4-BE49-F238E27FC236}">
                <a16:creationId xmlns:a16="http://schemas.microsoft.com/office/drawing/2014/main" xmlns="" id="{21F14520-B1BF-4352-9466-D80343641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543399"/>
              </p:ext>
            </p:extLst>
          </p:nvPr>
        </p:nvGraphicFramePr>
        <p:xfrm>
          <a:off x="7652875" y="5215637"/>
          <a:ext cx="1188001" cy="608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676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Mejora Continua en Manufactura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68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30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1" name="Tabla 30">
            <a:extLst>
              <a:ext uri="{FF2B5EF4-FFF2-40B4-BE49-F238E27FC236}">
                <a16:creationId xmlns:a16="http://schemas.microsoft.com/office/drawing/2014/main" xmlns="" id="{4BFEEC7D-19FB-4D42-866B-0F790DB67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905601"/>
              </p:ext>
            </p:extLst>
          </p:nvPr>
        </p:nvGraphicFramePr>
        <p:xfrm>
          <a:off x="6147575" y="5238321"/>
          <a:ext cx="1188001" cy="5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9433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Sistemas Digitales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31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0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2" name="Tabla 61">
            <a:extLst>
              <a:ext uri="{FF2B5EF4-FFF2-40B4-BE49-F238E27FC236}">
                <a16:creationId xmlns:a16="http://schemas.microsoft.com/office/drawing/2014/main" xmlns="" id="{CCCAC867-4058-484A-A613-09FCC6C19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633132"/>
              </p:ext>
            </p:extLst>
          </p:nvPr>
        </p:nvGraphicFramePr>
        <p:xfrm>
          <a:off x="1706715" y="3833396"/>
          <a:ext cx="1188001" cy="611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7260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Química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0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68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6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3" name="Tabla 61">
            <a:extLst>
              <a:ext uri="{FF2B5EF4-FFF2-40B4-BE49-F238E27FC236}">
                <a16:creationId xmlns:a16="http://schemas.microsoft.com/office/drawing/2014/main" xmlns="" id="{B5208A8A-A047-4BC4-A3DE-376C3ACC9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006472"/>
              </p:ext>
            </p:extLst>
          </p:nvPr>
        </p:nvGraphicFramePr>
        <p:xfrm>
          <a:off x="266624" y="2524329"/>
          <a:ext cx="1188001" cy="57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236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 Álgebra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 Superior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1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4" name="Tabla 33">
            <a:extLst>
              <a:ext uri="{FF2B5EF4-FFF2-40B4-BE49-F238E27FC236}">
                <a16:creationId xmlns:a16="http://schemas.microsoft.com/office/drawing/2014/main" xmlns="" id="{48CD6A11-A9A6-44A0-AA96-740CE12CB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509420"/>
              </p:ext>
            </p:extLst>
          </p:nvPr>
        </p:nvGraphicFramePr>
        <p:xfrm>
          <a:off x="3189742" y="5231963"/>
          <a:ext cx="1188001" cy="584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6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Metodología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la Investigación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BD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4 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xmlns="" id="{2FC1D42A-DF15-4FD7-A63D-7EFEF79FA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356255"/>
              </p:ext>
            </p:extLst>
          </p:nvPr>
        </p:nvGraphicFramePr>
        <p:xfrm>
          <a:off x="4673519" y="5231963"/>
          <a:ext cx="1188001" cy="5780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6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Anatomía Funcional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4 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6" name="Tabla 35">
            <a:extLst>
              <a:ext uri="{FF2B5EF4-FFF2-40B4-BE49-F238E27FC236}">
                <a16:creationId xmlns:a16="http://schemas.microsoft.com/office/drawing/2014/main" xmlns="" id="{DF0BA8A0-8842-4161-A0ED-9BFF1BB3A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083488"/>
              </p:ext>
            </p:extLst>
          </p:nvPr>
        </p:nvGraphicFramePr>
        <p:xfrm>
          <a:off x="6156462" y="4501488"/>
          <a:ext cx="1188001" cy="615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7126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Fisiología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64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92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7" name="Tabla 36">
            <a:extLst>
              <a:ext uri="{FF2B5EF4-FFF2-40B4-BE49-F238E27FC236}">
                <a16:creationId xmlns:a16="http://schemas.microsoft.com/office/drawing/2014/main" xmlns="" id="{1FF68FEF-2B32-4152-B130-414C5A3E3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037326"/>
              </p:ext>
            </p:extLst>
          </p:nvPr>
        </p:nvGraphicFramePr>
        <p:xfrm>
          <a:off x="9185156" y="3812310"/>
          <a:ext cx="1188001" cy="588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31171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Metodologías de Calidad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243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399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8" name="Tabla 61">
            <a:extLst>
              <a:ext uri="{FF2B5EF4-FFF2-40B4-BE49-F238E27FC236}">
                <a16:creationId xmlns:a16="http://schemas.microsoft.com/office/drawing/2014/main" xmlns="" id="{0AFD43A6-66BD-4B6D-9509-34B014692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82849"/>
              </p:ext>
            </p:extLst>
          </p:nvPr>
        </p:nvGraphicFramePr>
        <p:xfrm>
          <a:off x="1709832" y="3164895"/>
          <a:ext cx="1188001" cy="585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6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Programación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Métodos Numéricos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5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8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39" name="Tabla 57">
            <a:extLst>
              <a:ext uri="{FF2B5EF4-FFF2-40B4-BE49-F238E27FC236}">
                <a16:creationId xmlns:a16="http://schemas.microsoft.com/office/drawing/2014/main" xmlns="" id="{32E02CBF-5B3F-41CA-A6E6-24691CC22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26011"/>
              </p:ext>
            </p:extLst>
          </p:nvPr>
        </p:nvGraphicFramePr>
        <p:xfrm>
          <a:off x="9176464" y="2499709"/>
          <a:ext cx="1188001" cy="5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475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Biotecnología Ambiental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46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66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0" name="Tabla 42">
            <a:extLst>
              <a:ext uri="{FF2B5EF4-FFF2-40B4-BE49-F238E27FC236}">
                <a16:creationId xmlns:a16="http://schemas.microsoft.com/office/drawing/2014/main" xmlns="" id="{7A3CA8E2-495C-44C2-BF0E-C7DA71DB3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195457"/>
              </p:ext>
            </p:extLst>
          </p:nvPr>
        </p:nvGraphicFramePr>
        <p:xfrm>
          <a:off x="10693262" y="3829725"/>
          <a:ext cx="1188001" cy="5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023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Optativa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4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3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1" name="Tabla 61">
            <a:extLst>
              <a:ext uri="{FF2B5EF4-FFF2-40B4-BE49-F238E27FC236}">
                <a16:creationId xmlns:a16="http://schemas.microsoft.com/office/drawing/2014/main" xmlns="" id="{FE82B888-9E47-4B77-A489-2542B0193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446766"/>
              </p:ext>
            </p:extLst>
          </p:nvPr>
        </p:nvGraphicFramePr>
        <p:xfrm>
          <a:off x="266624" y="3165775"/>
          <a:ext cx="1188001" cy="578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6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Metodología de la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 Programación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2" name="Tabla 41">
            <a:extLst>
              <a:ext uri="{FF2B5EF4-FFF2-40B4-BE49-F238E27FC236}">
                <a16:creationId xmlns:a16="http://schemas.microsoft.com/office/drawing/2014/main" xmlns="" id="{C78DB893-2BE3-4E72-A190-FAADE11663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670537"/>
              </p:ext>
            </p:extLst>
          </p:nvPr>
        </p:nvGraphicFramePr>
        <p:xfrm>
          <a:off x="3189743" y="2520329"/>
          <a:ext cx="1188001" cy="584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67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Electricidad y Magnetismo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7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3" name="Tabla 42">
            <a:extLst>
              <a:ext uri="{FF2B5EF4-FFF2-40B4-BE49-F238E27FC236}">
                <a16:creationId xmlns:a16="http://schemas.microsoft.com/office/drawing/2014/main" xmlns="" id="{EA07EE84-99DB-4D86-B470-D5C20755F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66159"/>
              </p:ext>
            </p:extLst>
          </p:nvPr>
        </p:nvGraphicFramePr>
        <p:xfrm>
          <a:off x="4678150" y="3159048"/>
          <a:ext cx="1188000" cy="577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8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42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Circuitos Lineales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1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4" name="Tabla 43">
            <a:extLst>
              <a:ext uri="{FF2B5EF4-FFF2-40B4-BE49-F238E27FC236}">
                <a16:creationId xmlns:a16="http://schemas.microsoft.com/office/drawing/2014/main" xmlns="" id="{0CDEA1CE-73DB-4D94-A751-F5619C465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769443"/>
              </p:ext>
            </p:extLst>
          </p:nvPr>
        </p:nvGraphicFramePr>
        <p:xfrm>
          <a:off x="6149256" y="3155625"/>
          <a:ext cx="1188001" cy="575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600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Bioelectrónica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68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5" name="Tabla 44">
            <a:extLst>
              <a:ext uri="{FF2B5EF4-FFF2-40B4-BE49-F238E27FC236}">
                <a16:creationId xmlns:a16="http://schemas.microsoft.com/office/drawing/2014/main" xmlns="" id="{4FF06925-363C-4EE3-AC53-9A10AAB72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012"/>
              </p:ext>
            </p:extLst>
          </p:nvPr>
        </p:nvGraphicFramePr>
        <p:xfrm>
          <a:off x="10709708" y="1844926"/>
          <a:ext cx="1188001" cy="588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709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Ingeniería Clínica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246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4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6" name="Tabla 61">
            <a:extLst>
              <a:ext uri="{FF2B5EF4-FFF2-40B4-BE49-F238E27FC236}">
                <a16:creationId xmlns:a16="http://schemas.microsoft.com/office/drawing/2014/main" xmlns="" id="{ACD007D4-D01B-4A3E-9D66-5DD743E67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571256"/>
              </p:ext>
            </p:extLst>
          </p:nvPr>
        </p:nvGraphicFramePr>
        <p:xfrm>
          <a:off x="1717250" y="2519857"/>
          <a:ext cx="1188001" cy="5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667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Mecánica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Vectorial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0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689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8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7" name="Tabla 57">
            <a:extLst>
              <a:ext uri="{FF2B5EF4-FFF2-40B4-BE49-F238E27FC236}">
                <a16:creationId xmlns:a16="http://schemas.microsoft.com/office/drawing/2014/main" xmlns="" id="{57DCE02D-AF0E-42E3-9594-83C9F0198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895711"/>
              </p:ext>
            </p:extLst>
          </p:nvPr>
        </p:nvGraphicFramePr>
        <p:xfrm>
          <a:off x="7668691" y="3155243"/>
          <a:ext cx="1188001" cy="5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4593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Bioinstrumentación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8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8" name="Tabla 42">
            <a:extLst>
              <a:ext uri="{FF2B5EF4-FFF2-40B4-BE49-F238E27FC236}">
                <a16:creationId xmlns:a16="http://schemas.microsoft.com/office/drawing/2014/main" xmlns="" id="{5EAE1FFB-D625-4AC5-98F9-DF3D797DF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917667"/>
              </p:ext>
            </p:extLst>
          </p:nvPr>
        </p:nvGraphicFramePr>
        <p:xfrm>
          <a:off x="10683832" y="4474022"/>
          <a:ext cx="1188001" cy="612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034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Optativa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91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1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49" name="Tabla 61">
            <a:extLst>
              <a:ext uri="{FF2B5EF4-FFF2-40B4-BE49-F238E27FC236}">
                <a16:creationId xmlns:a16="http://schemas.microsoft.com/office/drawing/2014/main" xmlns="" id="{D1BBBC7F-29FC-4CDC-9DB0-BE92E7F6B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560633"/>
              </p:ext>
            </p:extLst>
          </p:nvPr>
        </p:nvGraphicFramePr>
        <p:xfrm>
          <a:off x="257098" y="3835657"/>
          <a:ext cx="1188001" cy="578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1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Comunicación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hlinkClick r:id="rId6"/>
                        </a:rPr>
                        <a:t> Oral y Escrita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BD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4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4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50" name="Tabla 49">
            <a:extLst>
              <a:ext uri="{FF2B5EF4-FFF2-40B4-BE49-F238E27FC236}">
                <a16:creationId xmlns:a16="http://schemas.microsoft.com/office/drawing/2014/main" xmlns="" id="{7AE16331-536A-43EB-9F20-CC07F7662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97707"/>
              </p:ext>
            </p:extLst>
          </p:nvPr>
        </p:nvGraphicFramePr>
        <p:xfrm>
          <a:off x="3199275" y="3821685"/>
          <a:ext cx="1188001" cy="582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33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Química Orgánica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243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65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51" name="Tabla 50">
            <a:extLst>
              <a:ext uri="{FF2B5EF4-FFF2-40B4-BE49-F238E27FC236}">
                <a16:creationId xmlns:a16="http://schemas.microsoft.com/office/drawing/2014/main" xmlns="" id="{BECBE2B7-BA3A-40E0-935E-55B93F44F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152222"/>
              </p:ext>
            </p:extLst>
          </p:nvPr>
        </p:nvGraphicFramePr>
        <p:xfrm>
          <a:off x="4675218" y="3824150"/>
          <a:ext cx="1188001" cy="584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798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Bioquímica</a:t>
                      </a:r>
                      <a:endParaRPr lang="es-MX" sz="900" b="1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2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665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52" name="Tabla 51">
            <a:extLst>
              <a:ext uri="{FF2B5EF4-FFF2-40B4-BE49-F238E27FC236}">
                <a16:creationId xmlns:a16="http://schemas.microsoft.com/office/drawing/2014/main" xmlns="" id="{54988C85-3AE6-4DFF-9691-6A4FB345C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621718"/>
              </p:ext>
            </p:extLst>
          </p:nvPr>
        </p:nvGraphicFramePr>
        <p:xfrm>
          <a:off x="6160125" y="3823125"/>
          <a:ext cx="1188001" cy="5766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8656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Biomateriales</a:t>
                      </a:r>
                      <a:endParaRPr lang="es-MX" sz="9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3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6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53" name="Tabla 61">
            <a:extLst>
              <a:ext uri="{FF2B5EF4-FFF2-40B4-BE49-F238E27FC236}">
                <a16:creationId xmlns:a16="http://schemas.microsoft.com/office/drawing/2014/main" xmlns="" id="{6BFB1233-2F34-4BB9-9103-B5BC73ABB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987355"/>
              </p:ext>
            </p:extLst>
          </p:nvPr>
        </p:nvGraphicFramePr>
        <p:xfrm>
          <a:off x="1703716" y="4496778"/>
          <a:ext cx="1188001" cy="635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9038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Probabilidad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Estadística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92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97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7 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54" name="Tabla 57">
            <a:extLst>
              <a:ext uri="{FF2B5EF4-FFF2-40B4-BE49-F238E27FC236}">
                <a16:creationId xmlns:a16="http://schemas.microsoft.com/office/drawing/2014/main" xmlns="" id="{E9BFB533-C9A2-4F6D-9C9E-F2ED2D5BB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917686"/>
              </p:ext>
            </p:extLst>
          </p:nvPr>
        </p:nvGraphicFramePr>
        <p:xfrm>
          <a:off x="9181868" y="1837437"/>
          <a:ext cx="1188001" cy="623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4593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Procesos Biotecnológicos</a:t>
                      </a:r>
                      <a:endParaRPr lang="es-MX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8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55" name="Tabla 42">
            <a:extLst>
              <a:ext uri="{FF2B5EF4-FFF2-40B4-BE49-F238E27FC236}">
                <a16:creationId xmlns:a16="http://schemas.microsoft.com/office/drawing/2014/main" xmlns="" id="{7B77DE83-3F5C-411B-AE9C-FCDC36D27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405"/>
              </p:ext>
            </p:extLst>
          </p:nvPr>
        </p:nvGraphicFramePr>
        <p:xfrm>
          <a:off x="10679602" y="5215637"/>
          <a:ext cx="1188001" cy="5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034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Optativa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4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1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56" name="Tabla 61">
            <a:extLst>
              <a:ext uri="{FF2B5EF4-FFF2-40B4-BE49-F238E27FC236}">
                <a16:creationId xmlns:a16="http://schemas.microsoft.com/office/drawing/2014/main" xmlns="" id="{F231A277-EF9C-4574-9CD1-0B601BEAC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28020"/>
              </p:ext>
            </p:extLst>
          </p:nvPr>
        </p:nvGraphicFramePr>
        <p:xfrm>
          <a:off x="257098" y="5946916"/>
          <a:ext cx="1188001" cy="583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9038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Introducción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 a la Ingeniería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hlinkClick r:id="rId7"/>
                        </a:rPr>
                        <a:t> 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8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46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46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sp>
        <p:nvSpPr>
          <p:cNvPr id="57" name="CuadroTexto 70">
            <a:extLst>
              <a:ext uri="{FF2B5EF4-FFF2-40B4-BE49-F238E27FC236}">
                <a16:creationId xmlns:a16="http://schemas.microsoft.com/office/drawing/2014/main" xmlns="" id="{03BB4FE1-BD69-4848-BF14-38E86BC07602}"/>
              </a:ext>
            </a:extLst>
          </p:cNvPr>
          <p:cNvSpPr txBox="1"/>
          <p:nvPr/>
        </p:nvSpPr>
        <p:spPr>
          <a:xfrm>
            <a:off x="257099" y="1473883"/>
            <a:ext cx="2879801" cy="19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Tronco Común</a:t>
            </a:r>
            <a:endParaRPr lang="es-MX" sz="1000" dirty="0"/>
          </a:p>
        </p:txBody>
      </p:sp>
      <p:graphicFrame>
        <p:nvGraphicFramePr>
          <p:cNvPr id="58" name="Tabla 61">
            <a:extLst>
              <a:ext uri="{FF2B5EF4-FFF2-40B4-BE49-F238E27FC236}">
                <a16:creationId xmlns:a16="http://schemas.microsoft.com/office/drawing/2014/main" xmlns="" id="{BC61FF24-3C68-4D1F-95C0-4F0ECEA99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338098"/>
              </p:ext>
            </p:extLst>
          </p:nvPr>
        </p:nvGraphicFramePr>
        <p:xfrm>
          <a:off x="266623" y="5247534"/>
          <a:ext cx="1188001" cy="586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4288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Inglés I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8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1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59" name="Tabla 148">
            <a:extLst>
              <a:ext uri="{FF2B5EF4-FFF2-40B4-BE49-F238E27FC236}">
                <a16:creationId xmlns:a16="http://schemas.microsoft.com/office/drawing/2014/main" xmlns="" id="{5B240643-7B2A-4E93-B5CC-5DA474C1A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813211"/>
              </p:ext>
            </p:extLst>
          </p:nvPr>
        </p:nvGraphicFramePr>
        <p:xfrm>
          <a:off x="3189744" y="3164849"/>
          <a:ext cx="1188000" cy="5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8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2985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Biología Celular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668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93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60" name="Tabla 149">
            <a:extLst>
              <a:ext uri="{FF2B5EF4-FFF2-40B4-BE49-F238E27FC236}">
                <a16:creationId xmlns:a16="http://schemas.microsoft.com/office/drawing/2014/main" xmlns="" id="{A0451517-D625-48D0-8B58-15AB409DF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092902"/>
              </p:ext>
            </p:extLst>
          </p:nvPr>
        </p:nvGraphicFramePr>
        <p:xfrm>
          <a:off x="10689769" y="3135396"/>
          <a:ext cx="1188001" cy="6120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232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Seminario de Bioingeniería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71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14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61" name="Tabla 150">
            <a:extLst>
              <a:ext uri="{FF2B5EF4-FFF2-40B4-BE49-F238E27FC236}">
                <a16:creationId xmlns:a16="http://schemas.microsoft.com/office/drawing/2014/main" xmlns="" id="{654188E3-DF5E-48CF-B571-827134167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952338"/>
              </p:ext>
            </p:extLst>
          </p:nvPr>
        </p:nvGraphicFramePr>
        <p:xfrm>
          <a:off x="6155669" y="1840779"/>
          <a:ext cx="1188001" cy="576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465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Microbiología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09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62" name="Tabla 151">
            <a:extLst>
              <a:ext uri="{FF2B5EF4-FFF2-40B4-BE49-F238E27FC236}">
                <a16:creationId xmlns:a16="http://schemas.microsoft.com/office/drawing/2014/main" xmlns="" id="{963E40A7-F39A-4B5F-9437-AF3F4B2AA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297533"/>
              </p:ext>
            </p:extLst>
          </p:nvPr>
        </p:nvGraphicFramePr>
        <p:xfrm>
          <a:off x="7668191" y="1834022"/>
          <a:ext cx="1188001" cy="586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267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Biología Molecular</a:t>
                      </a:r>
                      <a:endParaRPr lang="es-MX" sz="900" b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625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63" name="Tabla 42">
            <a:extLst>
              <a:ext uri="{FF2B5EF4-FFF2-40B4-BE49-F238E27FC236}">
                <a16:creationId xmlns:a16="http://schemas.microsoft.com/office/drawing/2014/main" xmlns="" id="{324230CE-1C4C-4FD2-BFCF-5C6961971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40254"/>
              </p:ext>
            </p:extLst>
          </p:nvPr>
        </p:nvGraphicFramePr>
        <p:xfrm>
          <a:off x="10679601" y="5896024"/>
          <a:ext cx="1188001" cy="57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034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Optativa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4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sp>
        <p:nvSpPr>
          <p:cNvPr id="64" name="Menos 65">
            <a:extLst>
              <a:ext uri="{FF2B5EF4-FFF2-40B4-BE49-F238E27FC236}">
                <a16:creationId xmlns:a16="http://schemas.microsoft.com/office/drawing/2014/main" xmlns="" id="{A51F85E7-F2B4-4A19-A0F6-24238EA3FECB}"/>
              </a:ext>
            </a:extLst>
          </p:cNvPr>
          <p:cNvSpPr/>
          <p:nvPr/>
        </p:nvSpPr>
        <p:spPr>
          <a:xfrm>
            <a:off x="3933857" y="7402991"/>
            <a:ext cx="343747" cy="45719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5" name="CuadroTexto 7">
            <a:extLst>
              <a:ext uri="{FF2B5EF4-FFF2-40B4-BE49-F238E27FC236}">
                <a16:creationId xmlns:a16="http://schemas.microsoft.com/office/drawing/2014/main" xmlns="" id="{3F369FCA-4BD5-4688-B00B-DFB7E7739F0E}"/>
              </a:ext>
            </a:extLst>
          </p:cNvPr>
          <p:cNvSpPr txBox="1"/>
          <p:nvPr/>
        </p:nvSpPr>
        <p:spPr>
          <a:xfrm>
            <a:off x="4323725" y="7297459"/>
            <a:ext cx="14557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/>
              <a:t>Seriación obligatoria </a:t>
            </a:r>
          </a:p>
        </p:txBody>
      </p:sp>
      <p:graphicFrame>
        <p:nvGraphicFramePr>
          <p:cNvPr id="66" name="Tabla 65">
            <a:extLst>
              <a:ext uri="{FF2B5EF4-FFF2-40B4-BE49-F238E27FC236}">
                <a16:creationId xmlns:a16="http://schemas.microsoft.com/office/drawing/2014/main" xmlns="" id="{6913E83C-D664-4778-BC3B-7E155DF19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220939"/>
              </p:ext>
            </p:extLst>
          </p:nvPr>
        </p:nvGraphicFramePr>
        <p:xfrm>
          <a:off x="7654857" y="4474709"/>
          <a:ext cx="1188001" cy="653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9804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Administración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65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67" name="Tabla 57">
            <a:extLst>
              <a:ext uri="{FF2B5EF4-FFF2-40B4-BE49-F238E27FC236}">
                <a16:creationId xmlns:a16="http://schemas.microsoft.com/office/drawing/2014/main" xmlns="" id="{2B13BAC8-D80D-4633-B7B4-6F88CC266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947898"/>
              </p:ext>
            </p:extLst>
          </p:nvPr>
        </p:nvGraphicFramePr>
        <p:xfrm>
          <a:off x="3179443" y="5909992"/>
          <a:ext cx="1188001" cy="57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78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Optativa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68" name="Tabla 57">
            <a:extLst>
              <a:ext uri="{FF2B5EF4-FFF2-40B4-BE49-F238E27FC236}">
                <a16:creationId xmlns:a16="http://schemas.microsoft.com/office/drawing/2014/main" xmlns="" id="{55101F30-86FC-4BB3-ADE7-C97FE5520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110680"/>
              </p:ext>
            </p:extLst>
          </p:nvPr>
        </p:nvGraphicFramePr>
        <p:xfrm>
          <a:off x="9163423" y="5903782"/>
          <a:ext cx="1188001" cy="57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78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Optativa 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69" name="Tabla 57">
            <a:extLst>
              <a:ext uri="{FF2B5EF4-FFF2-40B4-BE49-F238E27FC236}">
                <a16:creationId xmlns:a16="http://schemas.microsoft.com/office/drawing/2014/main" xmlns="" id="{9F1D7A5F-4BAB-4D29-B42A-5C52AC996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075035"/>
              </p:ext>
            </p:extLst>
          </p:nvPr>
        </p:nvGraphicFramePr>
        <p:xfrm>
          <a:off x="4671073" y="5903699"/>
          <a:ext cx="1188001" cy="57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78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Optativa 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70" name="Tabla 57">
            <a:extLst>
              <a:ext uri="{FF2B5EF4-FFF2-40B4-BE49-F238E27FC236}">
                <a16:creationId xmlns:a16="http://schemas.microsoft.com/office/drawing/2014/main" xmlns="" id="{A87B5C16-7008-4895-B229-6240A4AB2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647863"/>
              </p:ext>
            </p:extLst>
          </p:nvPr>
        </p:nvGraphicFramePr>
        <p:xfrm>
          <a:off x="6144562" y="5903698"/>
          <a:ext cx="1188001" cy="57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78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Optativa 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71" name="Tabla 57">
            <a:extLst>
              <a:ext uri="{FF2B5EF4-FFF2-40B4-BE49-F238E27FC236}">
                <a16:creationId xmlns:a16="http://schemas.microsoft.com/office/drawing/2014/main" xmlns="" id="{7C2F4FEF-16E9-48BE-9A79-DDD7696AD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727991"/>
              </p:ext>
            </p:extLst>
          </p:nvPr>
        </p:nvGraphicFramePr>
        <p:xfrm>
          <a:off x="6144562" y="6549984"/>
          <a:ext cx="1188001" cy="57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78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Optativa 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sp>
        <p:nvSpPr>
          <p:cNvPr id="72" name="CuadroTexto 71">
            <a:extLst>
              <a:ext uri="{FF2B5EF4-FFF2-40B4-BE49-F238E27FC236}">
                <a16:creationId xmlns:a16="http://schemas.microsoft.com/office/drawing/2014/main" xmlns="" id="{782F69E4-DA0E-4F72-9FBC-0B7C456F8F8C}"/>
              </a:ext>
            </a:extLst>
          </p:cNvPr>
          <p:cNvSpPr txBox="1"/>
          <p:nvPr/>
        </p:nvSpPr>
        <p:spPr>
          <a:xfrm>
            <a:off x="1332312" y="7533026"/>
            <a:ext cx="936000" cy="338400"/>
          </a:xfrm>
          <a:prstGeom prst="rect">
            <a:avLst/>
          </a:prstGeom>
          <a:solidFill>
            <a:srgbClr val="C8E6B4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s-MX" sz="800" b="1" dirty="0"/>
              <a:t>Ingeniería Aplicada y Diseño</a:t>
            </a:r>
          </a:p>
        </p:txBody>
      </p:sp>
      <p:graphicFrame>
        <p:nvGraphicFramePr>
          <p:cNvPr id="73" name="Tabla 57">
            <a:extLst>
              <a:ext uri="{FF2B5EF4-FFF2-40B4-BE49-F238E27FC236}">
                <a16:creationId xmlns:a16="http://schemas.microsoft.com/office/drawing/2014/main" xmlns="" id="{CEF85AF6-27CB-4E4C-A7A8-0CA8FAC84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982563"/>
              </p:ext>
            </p:extLst>
          </p:nvPr>
        </p:nvGraphicFramePr>
        <p:xfrm>
          <a:off x="7659112" y="6549984"/>
          <a:ext cx="1188001" cy="57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78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Optativa 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74" name="Tabla 57">
            <a:extLst>
              <a:ext uri="{FF2B5EF4-FFF2-40B4-BE49-F238E27FC236}">
                <a16:creationId xmlns:a16="http://schemas.microsoft.com/office/drawing/2014/main" xmlns="" id="{DDAEE54E-5018-4364-82A4-3759AEDEC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565064"/>
              </p:ext>
            </p:extLst>
          </p:nvPr>
        </p:nvGraphicFramePr>
        <p:xfrm>
          <a:off x="9163424" y="5219443"/>
          <a:ext cx="1188001" cy="607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78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Optativa 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9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75" name="Tabla 57">
            <a:extLst>
              <a:ext uri="{FF2B5EF4-FFF2-40B4-BE49-F238E27FC236}">
                <a16:creationId xmlns:a16="http://schemas.microsoft.com/office/drawing/2014/main" xmlns="" id="{5817E38B-E6E8-46FC-BC5C-17B6CD0DC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767832"/>
              </p:ext>
            </p:extLst>
          </p:nvPr>
        </p:nvGraphicFramePr>
        <p:xfrm>
          <a:off x="4671072" y="6550250"/>
          <a:ext cx="1188001" cy="576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78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Optativa 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 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76" name="Tabla 57">
            <a:extLst>
              <a:ext uri="{FF2B5EF4-FFF2-40B4-BE49-F238E27FC236}">
                <a16:creationId xmlns:a16="http://schemas.microsoft.com/office/drawing/2014/main" xmlns="" id="{6EA74019-F60B-4853-8C1B-2B452303C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40766"/>
              </p:ext>
            </p:extLst>
          </p:nvPr>
        </p:nvGraphicFramePr>
        <p:xfrm>
          <a:off x="7663529" y="2505548"/>
          <a:ext cx="1188001" cy="611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5781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Procesamiento Digital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</a:rPr>
                        <a:t> de Bioseñales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6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59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77" name="Tabla 134">
            <a:extLst>
              <a:ext uri="{FF2B5EF4-FFF2-40B4-BE49-F238E27FC236}">
                <a16:creationId xmlns:a16="http://schemas.microsoft.com/office/drawing/2014/main" xmlns="" id="{8A566EB5-1C64-463D-9440-2F51170C1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898279"/>
              </p:ext>
            </p:extLst>
          </p:nvPr>
        </p:nvGraphicFramePr>
        <p:xfrm>
          <a:off x="7671099" y="3820017"/>
          <a:ext cx="1188001" cy="57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202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Bioestadística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164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92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graphicFrame>
        <p:nvGraphicFramePr>
          <p:cNvPr id="78" name="Tabla 61">
            <a:extLst>
              <a:ext uri="{FF2B5EF4-FFF2-40B4-BE49-F238E27FC236}">
                <a16:creationId xmlns:a16="http://schemas.microsoft.com/office/drawing/2014/main" xmlns="" id="{0041210E-1B00-4E8D-AF3E-81BF53ED4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792273"/>
              </p:ext>
            </p:extLst>
          </p:nvPr>
        </p:nvGraphicFramePr>
        <p:xfrm>
          <a:off x="9163424" y="4474709"/>
          <a:ext cx="1188001" cy="666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02">
                  <a:extLst>
                    <a:ext uri="{9D8B030D-6E8A-4147-A177-3AD203B41FA5}">
                      <a16:colId xmlns:a16="http://schemas.microsoft.com/office/drawing/2014/main" xmlns="" val="755478681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17848326"/>
                    </a:ext>
                  </a:extLst>
                </a:gridCol>
                <a:gridCol w="301329">
                  <a:extLst>
                    <a:ext uri="{9D8B030D-6E8A-4147-A177-3AD203B41FA5}">
                      <a16:colId xmlns:a16="http://schemas.microsoft.com/office/drawing/2014/main" xmlns="" val="1701889517"/>
                    </a:ext>
                  </a:extLst>
                </a:gridCol>
                <a:gridCol w="291285">
                  <a:extLst>
                    <a:ext uri="{9D8B030D-6E8A-4147-A177-3AD203B41FA5}">
                      <a16:colId xmlns:a16="http://schemas.microsoft.com/office/drawing/2014/main" xmlns="" val="3903979057"/>
                    </a:ext>
                  </a:extLst>
                </a:gridCol>
              </a:tblGrid>
              <a:tr h="232367">
                <a:tc gridSpan="4"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Legislación</a:t>
                      </a:r>
                      <a:r>
                        <a:rPr lang="es-MX" sz="9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Ambiental, Industrial y de Salud</a:t>
                      </a:r>
                      <a:endParaRPr lang="es-MX" sz="9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BD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35930037"/>
                  </a:ext>
                </a:extLst>
              </a:tr>
              <a:tr h="2015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HC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HL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HT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b="1" dirty="0">
                          <a:solidFill>
                            <a:schemeClr val="tx1"/>
                          </a:solidFill>
                          <a:effectLst/>
                        </a:rPr>
                        <a:t>CR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3168451"/>
                  </a:ext>
                </a:extLst>
              </a:tr>
              <a:tr h="171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7714277"/>
                  </a:ext>
                </a:extLst>
              </a:tr>
            </a:tbl>
          </a:graphicData>
        </a:graphic>
      </p:graphicFrame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xmlns="" id="{E8525C75-C75C-4466-9516-17BCD6EC3F68}"/>
              </a:ext>
            </a:extLst>
          </p:cNvPr>
          <p:cNvCxnSpPr/>
          <p:nvPr/>
        </p:nvCxnSpPr>
        <p:spPr>
          <a:xfrm>
            <a:off x="1454624" y="2654390"/>
            <a:ext cx="26262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xmlns="" id="{743FAAD1-8C0C-4F5B-862F-43B40D1BAD4E}"/>
              </a:ext>
            </a:extLst>
          </p:cNvPr>
          <p:cNvCxnSpPr>
            <a:cxnSpLocks/>
          </p:cNvCxnSpPr>
          <p:nvPr/>
        </p:nvCxnSpPr>
        <p:spPr>
          <a:xfrm>
            <a:off x="1454624" y="5397590"/>
            <a:ext cx="24460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xmlns="" id="{C6267E6B-0FE7-4045-BD0D-E561CB5D3C27}"/>
              </a:ext>
            </a:extLst>
          </p:cNvPr>
          <p:cNvCxnSpPr>
            <a:cxnSpLocks/>
          </p:cNvCxnSpPr>
          <p:nvPr/>
        </p:nvCxnSpPr>
        <p:spPr>
          <a:xfrm>
            <a:off x="4377743" y="2672805"/>
            <a:ext cx="30843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xmlns="" id="{761841C3-16F8-47BA-8E87-34BA613B8C20}"/>
              </a:ext>
            </a:extLst>
          </p:cNvPr>
          <p:cNvCxnSpPr>
            <a:cxnSpLocks/>
          </p:cNvCxnSpPr>
          <p:nvPr/>
        </p:nvCxnSpPr>
        <p:spPr>
          <a:xfrm>
            <a:off x="4387276" y="3994875"/>
            <a:ext cx="28379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xmlns="" id="{7BC9622E-4C61-4DE1-B8DA-8C0473D141C8}"/>
              </a:ext>
            </a:extLst>
          </p:cNvPr>
          <p:cNvCxnSpPr>
            <a:cxnSpLocks/>
          </p:cNvCxnSpPr>
          <p:nvPr/>
        </p:nvCxnSpPr>
        <p:spPr>
          <a:xfrm>
            <a:off x="4367444" y="4684485"/>
            <a:ext cx="30362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xmlns="" id="{6348D86D-2F82-4C65-B7DB-97AD54CD1F82}"/>
              </a:ext>
            </a:extLst>
          </p:cNvPr>
          <p:cNvCxnSpPr>
            <a:cxnSpLocks/>
          </p:cNvCxnSpPr>
          <p:nvPr/>
        </p:nvCxnSpPr>
        <p:spPr>
          <a:xfrm>
            <a:off x="5859073" y="3288501"/>
            <a:ext cx="2854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6EDC611F-853A-4C79-BDE9-029548EBF951}"/>
              </a:ext>
            </a:extLst>
          </p:cNvPr>
          <p:cNvCxnSpPr>
            <a:cxnSpLocks/>
          </p:cNvCxnSpPr>
          <p:nvPr/>
        </p:nvCxnSpPr>
        <p:spPr>
          <a:xfrm>
            <a:off x="5859073" y="3962871"/>
            <a:ext cx="29659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xmlns="" id="{63A13B5A-6789-42E1-8ADD-00A75281C9B2}"/>
              </a:ext>
            </a:extLst>
          </p:cNvPr>
          <p:cNvCxnSpPr>
            <a:cxnSpLocks/>
          </p:cNvCxnSpPr>
          <p:nvPr/>
        </p:nvCxnSpPr>
        <p:spPr>
          <a:xfrm>
            <a:off x="7346422" y="1971765"/>
            <a:ext cx="3246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xmlns="" id="{9ED398F4-E5CD-4712-A71A-ACDAE5822DBD}"/>
              </a:ext>
            </a:extLst>
          </p:cNvPr>
          <p:cNvCxnSpPr>
            <a:cxnSpLocks/>
          </p:cNvCxnSpPr>
          <p:nvPr/>
        </p:nvCxnSpPr>
        <p:spPr>
          <a:xfrm>
            <a:off x="7343670" y="2632800"/>
            <a:ext cx="3246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xmlns="" id="{E764653F-5F92-4507-84E7-9BFCDA92F69E}"/>
              </a:ext>
            </a:extLst>
          </p:cNvPr>
          <p:cNvCxnSpPr>
            <a:cxnSpLocks/>
          </p:cNvCxnSpPr>
          <p:nvPr/>
        </p:nvCxnSpPr>
        <p:spPr>
          <a:xfrm>
            <a:off x="7343670" y="3274531"/>
            <a:ext cx="3246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xmlns="" id="{DC928296-0E77-46D8-9142-36DCD137D3FA}"/>
              </a:ext>
            </a:extLst>
          </p:cNvPr>
          <p:cNvCxnSpPr>
            <a:cxnSpLocks/>
          </p:cNvCxnSpPr>
          <p:nvPr/>
        </p:nvCxnSpPr>
        <p:spPr>
          <a:xfrm>
            <a:off x="8856192" y="1971765"/>
            <a:ext cx="31559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xmlns="" id="{E094CB8D-0251-430E-B769-E739E8E12CEC}"/>
              </a:ext>
            </a:extLst>
          </p:cNvPr>
          <p:cNvCxnSpPr>
            <a:cxnSpLocks/>
          </p:cNvCxnSpPr>
          <p:nvPr/>
        </p:nvCxnSpPr>
        <p:spPr>
          <a:xfrm>
            <a:off x="8856192" y="3288501"/>
            <a:ext cx="31559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xmlns="" id="{67D59E08-0F9B-47C2-84DB-7252FD512AE1}"/>
              </a:ext>
            </a:extLst>
          </p:cNvPr>
          <p:cNvCxnSpPr>
            <a:cxnSpLocks/>
          </p:cNvCxnSpPr>
          <p:nvPr/>
        </p:nvCxnSpPr>
        <p:spPr>
          <a:xfrm>
            <a:off x="1454624" y="3322791"/>
            <a:ext cx="24909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108 CuadroTexto">
            <a:extLst>
              <a:ext uri="{FF2B5EF4-FFF2-40B4-BE49-F238E27FC236}">
                <a16:creationId xmlns:a16="http://schemas.microsoft.com/office/drawing/2014/main" xmlns="" id="{61420858-9101-4F62-A3ED-BE14BF08A410}"/>
              </a:ext>
            </a:extLst>
          </p:cNvPr>
          <p:cNvSpPr txBox="1"/>
          <p:nvPr/>
        </p:nvSpPr>
        <p:spPr>
          <a:xfrm>
            <a:off x="355793" y="769088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5.6. Mapa Curricular de </a:t>
            </a:r>
            <a:r>
              <a:rPr lang="es-MX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Bioingeniero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2020-1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109 CuadroTexto">
            <a:extLst>
              <a:ext uri="{FF2B5EF4-FFF2-40B4-BE49-F238E27FC236}">
                <a16:creationId xmlns:a16="http://schemas.microsoft.com/office/drawing/2014/main" xmlns="" id="{F47AB330-9CD7-409B-B8A6-EA7F153344BE}"/>
              </a:ext>
            </a:extLst>
          </p:cNvPr>
          <p:cNvSpPr txBox="1"/>
          <p:nvPr/>
        </p:nvSpPr>
        <p:spPr>
          <a:xfrm>
            <a:off x="11322404" y="83959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</p:txBody>
      </p:sp>
    </p:spTree>
    <p:extLst>
      <p:ext uri="{BB962C8B-B14F-4D97-AF65-F5344CB8AC3E}">
        <p14:creationId xmlns:p14="http://schemas.microsoft.com/office/powerpoint/2010/main" val="191840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607</Words>
  <Application>Microsoft Office PowerPoint</Application>
  <PresentationFormat>Custom</PresentationFormat>
  <Paragraphs>540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dacyf02</dc:creator>
  <cp:lastModifiedBy>Norberto</cp:lastModifiedBy>
  <cp:revision>6</cp:revision>
  <dcterms:created xsi:type="dcterms:W3CDTF">2019-09-27T18:25:48Z</dcterms:created>
  <dcterms:modified xsi:type="dcterms:W3CDTF">2020-12-09T03:08:50Z</dcterms:modified>
</cp:coreProperties>
</file>